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Economica"/>
      <p:regular r:id="rId32"/>
      <p:bold r:id="rId33"/>
      <p:italic r:id="rId34"/>
      <p:boldItalic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D173AAB-A862-4FF6-9A7A-898C1E131374}">
  <a:tblStyle styleId="{AD173AAB-A862-4FF6-9A7A-898C1E13137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81A8258-EFAF-45E5-B990-2D1A3BEFAF5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Economica-bold.fntdata"/><Relationship Id="rId10" Type="http://schemas.openxmlformats.org/officeDocument/2006/relationships/slide" Target="slides/slide4.xml"/><Relationship Id="rId32" Type="http://schemas.openxmlformats.org/officeDocument/2006/relationships/font" Target="fonts/Economica-regular.fntdata"/><Relationship Id="rId13" Type="http://schemas.openxmlformats.org/officeDocument/2006/relationships/slide" Target="slides/slide7.xml"/><Relationship Id="rId35" Type="http://schemas.openxmlformats.org/officeDocument/2006/relationships/font" Target="fonts/Economica-boldItalic.fntdata"/><Relationship Id="rId12" Type="http://schemas.openxmlformats.org/officeDocument/2006/relationships/slide" Target="slides/slide6.xml"/><Relationship Id="rId34" Type="http://schemas.openxmlformats.org/officeDocument/2006/relationships/font" Target="fonts/Economica-italic.fntdata"/><Relationship Id="rId15" Type="http://schemas.openxmlformats.org/officeDocument/2006/relationships/slide" Target="slides/slide9.xml"/><Relationship Id="rId37" Type="http://schemas.openxmlformats.org/officeDocument/2006/relationships/font" Target="fonts/OpenSans-bold.fntdata"/><Relationship Id="rId14" Type="http://schemas.openxmlformats.org/officeDocument/2006/relationships/slide" Target="slides/slide8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1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b00abdbb6_5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b00abdbb6_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3a54b9b55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3a54b9b55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3a54b9b55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3a54b9b5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3a54b9b5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3a54b9b5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Vergil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b00abdbb6_3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b00abdbb6_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Vergil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3a54b9b55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23a54b9b55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b00abdbb6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b00abdbb6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b00abdbb6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1b00abdbb6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3a54b9b5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23a54b9b5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Vergil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1deb8ee8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21deb8ee8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Vergil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3a54b9b5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23a54b9b5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3a54b9b55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3a54b9b55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b00abdbb6_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b00abdbb6_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3a54b9b5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23a54b9b5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3a54b9b55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23a54b9b5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1deb8ee80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1deb8ee80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21b226693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21b226693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1b00abdbb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1b00abdb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Vergil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3a54b9b5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3a54b9b5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1deb8ee80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1deb8ee80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1deb8ee80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1deb8ee80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1deb8ee8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1deb8ee8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Vergil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3a54b9b55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3a54b9b5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3a54b9b5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3a54b9b5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8.jpg"/><Relationship Id="rId5" Type="http://schemas.openxmlformats.org/officeDocument/2006/relationships/image" Target="../media/image20.jpg"/><Relationship Id="rId6" Type="http://schemas.openxmlformats.org/officeDocument/2006/relationships/image" Target="../media/image14.jpg"/><Relationship Id="rId7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is4TWcnxqxRJHLvV5SWEcvcULvAd_6rc/view" TargetMode="External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32.jpg"/><Relationship Id="rId5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g"/><Relationship Id="rId4" Type="http://schemas.openxmlformats.org/officeDocument/2006/relationships/image" Target="../media/image40.jpg"/><Relationship Id="rId9" Type="http://schemas.openxmlformats.org/officeDocument/2006/relationships/image" Target="../media/image23.jpg"/><Relationship Id="rId5" Type="http://schemas.openxmlformats.org/officeDocument/2006/relationships/image" Target="../media/image29.jpg"/><Relationship Id="rId6" Type="http://schemas.openxmlformats.org/officeDocument/2006/relationships/image" Target="../media/image36.jpg"/><Relationship Id="rId7" Type="http://schemas.openxmlformats.org/officeDocument/2006/relationships/image" Target="../media/image42.jpg"/><Relationship Id="rId8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Relationship Id="rId4" Type="http://schemas.openxmlformats.org/officeDocument/2006/relationships/image" Target="../media/image26.jpg"/><Relationship Id="rId5" Type="http://schemas.openxmlformats.org/officeDocument/2006/relationships/image" Target="../media/image39.jpg"/><Relationship Id="rId6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oFFS-OMY_2IqtpVXFa0w8XJXTX3cU6WG/view" TargetMode="External"/><Relationship Id="rId4" Type="http://schemas.openxmlformats.org/officeDocument/2006/relationships/image" Target="../media/image37.jpg"/><Relationship Id="rId5" Type="http://schemas.openxmlformats.org/officeDocument/2006/relationships/hyperlink" Target="http://drive.google.com/file/d/1OZyFh2vB-TxRYe6zpC46BpU5NLZ5_Wd1/view" TargetMode="External"/><Relationship Id="rId6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38.jpg"/><Relationship Id="rId6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1.png"/><Relationship Id="rId5" Type="http://schemas.openxmlformats.org/officeDocument/2006/relationships/image" Target="../media/image17.png"/><Relationship Id="rId6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4.jpg"/><Relationship Id="rId5" Type="http://schemas.openxmlformats.org/officeDocument/2006/relationships/image" Target="../media/image9.jpg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212680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Radial Expansion Tester</a:t>
            </a:r>
            <a:endParaRPr sz="4300"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2827105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Bransky, Noah Keyes, Vergil Sorg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311700" y="1788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Solution- Axial Loading System</a:t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 rotWithShape="1">
          <a:blip r:embed="rId3">
            <a:alphaModFix/>
          </a:blip>
          <a:srcRect b="38267" l="0" r="0" t="0"/>
          <a:stretch/>
        </p:blipFill>
        <p:spPr>
          <a:xfrm>
            <a:off x="4660137" y="1010164"/>
            <a:ext cx="2193275" cy="180519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362775" y="1039975"/>
            <a:ext cx="4014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Limit switches were installed to ensure that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ball screw did not strip if system was ran into baseplate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Arduino System was fully coded by team to ensure all buttons worked and motor could jog up, down, and home properly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Spacer was built to ensure that gears meshed properly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325" y="2948575"/>
            <a:ext cx="1291425" cy="19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475" y="3046101"/>
            <a:ext cx="2309412" cy="187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 rotWithShape="1">
          <a:blip r:embed="rId6">
            <a:alphaModFix/>
          </a:blip>
          <a:srcRect b="0" l="0" r="0" t="23965"/>
          <a:stretch/>
        </p:blipFill>
        <p:spPr>
          <a:xfrm>
            <a:off x="6981650" y="1329650"/>
            <a:ext cx="2000650" cy="27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2062" y="2905800"/>
            <a:ext cx="2309401" cy="21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 - Axial Loading System Electric Diagram</a:t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 b="0" l="0" r="10754" t="37166"/>
          <a:stretch/>
        </p:blipFill>
        <p:spPr>
          <a:xfrm>
            <a:off x="488764" y="1147225"/>
            <a:ext cx="8166477" cy="32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 - Axial Loading System Video</a:t>
            </a:r>
            <a:endParaRPr/>
          </a:p>
        </p:txBody>
      </p:sp>
      <p:pic>
        <p:nvPicPr>
          <p:cNvPr id="155" name="Google Shape;155;p24" title="Copy of IMG_0106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4225" y="1043600"/>
            <a:ext cx="6775550" cy="38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</a:t>
            </a:r>
            <a:r>
              <a:rPr lang="en"/>
              <a:t>Solution</a:t>
            </a:r>
            <a:r>
              <a:rPr lang="en"/>
              <a:t> - Heating Subsystem</a:t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311700" y="1225225"/>
            <a:ext cx="8706000" cy="10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extrusion are heated by an Omega “AHP 5015” duct heater which heats flowing air 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This airflow is adjustable from 0-8 CFM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Temperature control is achieved through a “Watlow Ez-Zone” temperature controller incorporating feedback from a K-Type Thermocouple affixed at the outlet of the heater  </a:t>
            </a: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b="43712" l="1752" r="45770" t="7793"/>
          <a:stretch/>
        </p:blipFill>
        <p:spPr>
          <a:xfrm>
            <a:off x="1380500" y="2244925"/>
            <a:ext cx="6167750" cy="26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311700" y="1600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Heating </a:t>
            </a:r>
            <a:r>
              <a:rPr lang="en"/>
              <a:t>Nozzle Analysis</a:t>
            </a:r>
            <a:endParaRPr/>
          </a:p>
        </p:txBody>
      </p:sp>
      <p:sp>
        <p:nvSpPr>
          <p:cNvPr id="168" name="Google Shape;168;p26"/>
          <p:cNvSpPr txBox="1"/>
          <p:nvPr>
            <p:ph idx="1" type="body"/>
          </p:nvPr>
        </p:nvSpPr>
        <p:spPr>
          <a:xfrm>
            <a:off x="311700" y="1047100"/>
            <a:ext cx="5544000" cy="13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Iterative</a:t>
            </a:r>
            <a:r>
              <a:rPr lang="en"/>
              <a:t> CFD analysis was performed to optimize the flow </a:t>
            </a:r>
            <a:r>
              <a:rPr lang="en"/>
              <a:t>distribution</a:t>
            </a:r>
            <a:r>
              <a:rPr lang="en"/>
              <a:t> at the outlet to the extrusions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Brass was chosen for its good thermal conductivity when weighed against its cost and machinability. </a:t>
            </a:r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/>
          </a:blip>
          <a:srcRect b="11706" l="6391" r="4964" t="14481"/>
          <a:stretch/>
        </p:blipFill>
        <p:spPr>
          <a:xfrm>
            <a:off x="5098875" y="2900401"/>
            <a:ext cx="3184126" cy="19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 rotWithShape="1">
          <a:blip r:embed="rId4">
            <a:alphaModFix/>
          </a:blip>
          <a:srcRect b="0" l="7670" r="15624" t="7800"/>
          <a:stretch/>
        </p:blipFill>
        <p:spPr>
          <a:xfrm>
            <a:off x="411925" y="2393500"/>
            <a:ext cx="4241751" cy="241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7500" y="114075"/>
            <a:ext cx="2794799" cy="278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 - Diameter Measurement Subsystem</a:t>
            </a:r>
            <a:endParaRPr/>
          </a:p>
        </p:txBody>
      </p:sp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Measurement of extrusion diameters is done by a Keyence LS-7070 optical micrometer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provides continuous measurements throughout the expansion of an extrusion that are accurate to 0.00001 in.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Measurement window provides leeway in position of micrometer relative to the point of maximal expansion on the extrusion</a:t>
            </a: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75" y="3188800"/>
            <a:ext cx="4620008" cy="18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4">
            <a:alphaModFix/>
          </a:blip>
          <a:srcRect b="11730" l="0" r="15167" t="31325"/>
          <a:stretch/>
        </p:blipFill>
        <p:spPr>
          <a:xfrm>
            <a:off x="6601400" y="2993675"/>
            <a:ext cx="2230902" cy="199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 - Diameter Measurement Subsystem</a:t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 rotWithShape="1">
          <a:blip r:embed="rId3">
            <a:alphaModFix/>
          </a:blip>
          <a:srcRect b="51624" l="0" r="0" t="19392"/>
          <a:stretch/>
        </p:blipFill>
        <p:spPr>
          <a:xfrm>
            <a:off x="1794038" y="2855275"/>
            <a:ext cx="5555916" cy="214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311700" y="1195450"/>
            <a:ext cx="81471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Micrometer is mounted to a linear guide rail w/ carriages and a CNC milled mount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 air cylinder pushes the micrometer into position to take measurements while simultaneously moving the heater nozzle out of the way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Pneumatic System Diagram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b="7415" l="0" r="17450" t="0"/>
          <a:stretch/>
        </p:blipFill>
        <p:spPr>
          <a:xfrm>
            <a:off x="772975" y="1035375"/>
            <a:ext cx="7465524" cy="396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>
            <p:ph type="title"/>
          </p:nvPr>
        </p:nvSpPr>
        <p:spPr>
          <a:xfrm>
            <a:off x="467550" y="3010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 </a:t>
            </a:r>
            <a:endParaRPr/>
          </a:p>
        </p:txBody>
      </p:sp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b="31281" l="0" r="0" t="22154"/>
          <a:stretch/>
        </p:blipFill>
        <p:spPr>
          <a:xfrm>
            <a:off x="6115088" y="2556700"/>
            <a:ext cx="2433600" cy="239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4">
            <a:alphaModFix/>
          </a:blip>
          <a:srcRect b="33085" l="0" r="0" t="25119"/>
          <a:stretch/>
        </p:blipFill>
        <p:spPr>
          <a:xfrm>
            <a:off x="6038650" y="276599"/>
            <a:ext cx="2433600" cy="214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 rotWithShape="1">
          <a:blip r:embed="rId5">
            <a:alphaModFix/>
          </a:blip>
          <a:srcRect b="14288" l="0" r="0" t="11866"/>
          <a:stretch/>
        </p:blipFill>
        <p:spPr>
          <a:xfrm flipH="1">
            <a:off x="391000" y="3076850"/>
            <a:ext cx="1650675" cy="1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0600" y="3076840"/>
            <a:ext cx="1327788" cy="177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7">
            <a:alphaModFix/>
          </a:blip>
          <a:srcRect b="30874" l="0" r="0" t="32448"/>
          <a:stretch/>
        </p:blipFill>
        <p:spPr>
          <a:xfrm>
            <a:off x="3584950" y="3076850"/>
            <a:ext cx="2433600" cy="188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 rotWithShape="1">
          <a:blip r:embed="rId8">
            <a:alphaModFix/>
          </a:blip>
          <a:srcRect b="0" l="22499" r="18416" t="27431"/>
          <a:stretch/>
        </p:blipFill>
        <p:spPr>
          <a:xfrm>
            <a:off x="3205925" y="402675"/>
            <a:ext cx="271062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9">
            <a:alphaModFix/>
          </a:blip>
          <a:srcRect b="8079" l="23496" r="25244" t="24027"/>
          <a:stretch/>
        </p:blipFill>
        <p:spPr>
          <a:xfrm>
            <a:off x="391000" y="1291950"/>
            <a:ext cx="2591842" cy="162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Assembly </a:t>
            </a:r>
            <a:endParaRPr/>
          </a:p>
        </p:txBody>
      </p:sp>
      <p:pic>
        <p:nvPicPr>
          <p:cNvPr id="210" name="Google Shape;210;p31"/>
          <p:cNvPicPr preferRelativeResize="0"/>
          <p:nvPr/>
        </p:nvPicPr>
        <p:blipFill rotWithShape="1">
          <a:blip r:embed="rId3">
            <a:alphaModFix/>
          </a:blip>
          <a:srcRect b="0" l="13712" r="12004" t="0"/>
          <a:stretch/>
        </p:blipFill>
        <p:spPr>
          <a:xfrm>
            <a:off x="3769976" y="953929"/>
            <a:ext cx="2040526" cy="366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 rotWithShape="1">
          <a:blip r:embed="rId4">
            <a:alphaModFix/>
          </a:blip>
          <a:srcRect b="17355" l="8145" r="10480" t="0"/>
          <a:stretch/>
        </p:blipFill>
        <p:spPr>
          <a:xfrm>
            <a:off x="131449" y="3392742"/>
            <a:ext cx="3524425" cy="158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818713"/>
            <a:ext cx="3344174" cy="250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8300" y="702266"/>
            <a:ext cx="3016675" cy="402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Introduction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157500" y="1465325"/>
            <a:ext cx="88290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POBA Medical is a local medical device company that specializes in medical balloon manufacturing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These balloons are formed by applying heat, pressure, and axial load into a plastic extrusion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POBA Medical has requested the team design a machine that can test an extrusions ability to form into a medical balloon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will allow them to test stock of various different material and sizes before fully committing to buying a large amount of extrusions and new tooling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29366" l="0" r="0" t="33814"/>
          <a:stretch/>
        </p:blipFill>
        <p:spPr>
          <a:xfrm>
            <a:off x="6575975" y="400925"/>
            <a:ext cx="1796150" cy="6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22296" l="0" r="0" t="25105"/>
          <a:stretch/>
        </p:blipFill>
        <p:spPr>
          <a:xfrm>
            <a:off x="624675" y="230575"/>
            <a:ext cx="1905000" cy="10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System Operation Video</a:t>
            </a:r>
            <a:endParaRPr/>
          </a:p>
        </p:txBody>
      </p:sp>
      <p:pic>
        <p:nvPicPr>
          <p:cNvPr id="219" name="Google Shape;219;p32" title="Copy of POP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827449"/>
            <a:ext cx="3859949" cy="217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 title="No Pop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225" y="1827450"/>
            <a:ext cx="3860011" cy="217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Results</a:t>
            </a:r>
            <a:endParaRPr/>
          </a:p>
        </p:txBody>
      </p:sp>
      <p:graphicFrame>
        <p:nvGraphicFramePr>
          <p:cNvPr id="226" name="Google Shape;226;p33"/>
          <p:cNvGraphicFramePr/>
          <p:nvPr/>
        </p:nvGraphicFramePr>
        <p:xfrm>
          <a:off x="498382" y="11472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{AD173AAB-A862-4FF6-9A7A-898C1E131374}</a:tableStyleId>
              </a:tblPr>
              <a:tblGrid>
                <a:gridCol w="1619825"/>
                <a:gridCol w="1682075"/>
                <a:gridCol w="1557525"/>
                <a:gridCol w="1557525"/>
                <a:gridCol w="1557525"/>
              </a:tblGrid>
              <a:tr h="492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Temperature (C)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Pressure (psi)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Flow (CFM)</a:t>
                      </a:r>
                      <a:endParaRPr sz="1200"/>
                    </a:p>
                  </a:txBody>
                  <a:tcPr marT="9625" marB="9625" marR="13225" marL="13225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Material</a:t>
                      </a:r>
                      <a:endParaRPr sz="1200"/>
                    </a:p>
                  </a:txBody>
                  <a:tcPr marT="9625" marB="9625" marR="13225" marL="13225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Change in Diameter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4472C4"/>
                    </a:solidFill>
                  </a:tcPr>
                </a:tc>
              </a:tr>
              <a:tr h="266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200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100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.25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Nylon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-.0242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</a:tr>
              <a:tr h="266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230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100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.15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Nylon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-.0256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</a:tr>
              <a:tr h="341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230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100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.1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Nylon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-.0256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</a:tr>
              <a:tr h="266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150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100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.2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Pebax (Soft)</a:t>
                      </a:r>
                      <a:endParaRPr sz="1200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Popped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</a:tr>
              <a:tr h="266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200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100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.2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Pebax (Soft)</a:t>
                      </a:r>
                      <a:endParaRPr sz="1200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Popped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</a:tr>
              <a:tr h="266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200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100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.2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Pebax (Soft)</a:t>
                      </a:r>
                      <a:endParaRPr sz="1200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Calibri"/>
                        <a:buNone/>
                      </a:pPr>
                      <a:r>
                        <a:rPr lang="en" sz="1200"/>
                        <a:t>Popped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</a:tr>
              <a:tr h="266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.2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Pebax (Hard)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-.015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CCCCCC"/>
                    </a:solidFill>
                  </a:tcPr>
                </a:tc>
              </a:tr>
              <a:tr h="266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100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.2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Pebax (Hard)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Popped</a:t>
                      </a:r>
                      <a:endParaRPr sz="1200" u="none" cap="none" strike="noStrike"/>
                    </a:p>
                  </a:txBody>
                  <a:tcPr marT="9625" marB="9625" marR="13225" marL="13225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27" name="Google Shape;227;p33"/>
          <p:cNvSpPr txBox="1"/>
          <p:nvPr>
            <p:ph type="title"/>
          </p:nvPr>
        </p:nvSpPr>
        <p:spPr>
          <a:xfrm>
            <a:off x="81825" y="3695875"/>
            <a:ext cx="8520600" cy="9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Machine is fully capable of testing all extrusion material and size configurations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Settings can be controlled to </a:t>
            </a: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achieve</a:t>
            </a: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 any result from necking to expanding and popping   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" name="Google Shape;232;p34"/>
          <p:cNvGraphicFramePr/>
          <p:nvPr/>
        </p:nvGraphicFramePr>
        <p:xfrm>
          <a:off x="3779613" y="381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{C81A8258-EFAF-45E5-B990-2D1A3BEFAF52}</a:tableStyleId>
              </a:tblPr>
              <a:tblGrid>
                <a:gridCol w="1657075"/>
                <a:gridCol w="1657075"/>
                <a:gridCol w="1657075"/>
              </a:tblGrid>
              <a:tr h="377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Subsystem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Supplier </a:t>
                      </a:r>
                      <a:endParaRPr b="1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Cost ($)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Linear Actuation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Mcmaster-Carr</a:t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382.92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Heating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Omega Engineering</a:t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241.03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Pneumatics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Mcmaster-Carr</a:t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463.64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General Hardware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Mcmaster-Carr</a:t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1,631.43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Clamping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Bimba </a:t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166.60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Raw Stock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Online Metals</a:t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365.67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6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Electrical System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Stepper Online</a:t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144.63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Micrometer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Keyence </a:t>
                      </a:r>
                      <a:endParaRPr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5,500.00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3" name="Google Shape;233;p34"/>
          <p:cNvSpPr txBox="1"/>
          <p:nvPr>
            <p:ph type="title"/>
          </p:nvPr>
        </p:nvSpPr>
        <p:spPr>
          <a:xfrm>
            <a:off x="285950" y="3288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234" name="Google Shape;234;p34"/>
          <p:cNvSpPr txBox="1"/>
          <p:nvPr>
            <p:ph idx="1" type="body"/>
          </p:nvPr>
        </p:nvSpPr>
        <p:spPr>
          <a:xfrm>
            <a:off x="311700" y="1225225"/>
            <a:ext cx="3157500" cy="36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Originally, budget was set to $5,000 with room to expand to $10,000 if it proved necessary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It proved necessary very quickly, so our budget was set officially to $10,000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Actual total expenses came out to $9085.15, difference of </a:t>
            </a:r>
            <a:r>
              <a:rPr lang="en" sz="1400" u="sng"/>
              <a:t>$189.23</a:t>
            </a:r>
            <a:endParaRPr sz="1400" u="sng"/>
          </a:p>
        </p:txBody>
      </p:sp>
      <p:graphicFrame>
        <p:nvGraphicFramePr>
          <p:cNvPr id="235" name="Google Shape;235;p34"/>
          <p:cNvGraphicFramePr/>
          <p:nvPr/>
        </p:nvGraphicFramePr>
        <p:xfrm>
          <a:off x="3713513" y="4133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{C81A8258-EFAF-45E5-B990-2D1A3BEFAF52}</a:tableStyleId>
              </a:tblPr>
              <a:tblGrid>
                <a:gridCol w="2579775"/>
                <a:gridCol w="25863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/>
                        <a:t>Total</a:t>
                      </a:r>
                      <a:r>
                        <a:rPr lang="en"/>
                        <a:t> (Predicted)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8,895.92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/>
                        <a:t>Total</a:t>
                      </a:r>
                      <a:r>
                        <a:rPr lang="en"/>
                        <a:t> (Actual)</a:t>
                      </a:r>
                      <a:endParaRPr u="sng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9085.15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241" name="Google Shape;241;p3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Device is fully functional right now, future work revolves around quality of life features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Build Plexiglass enclosure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Build Side-tables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Further data analysis to discover correlations between extrusion properties and balloon forming performance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Further Testing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Team will perform both a DOE to ensure device reliably works, as well as an analysis on the heater to ensure temperature surrounding extrusion is 250 degrees fahrenheit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Capstone nameplate permanently affixed to baseplate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Hand off to Poba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200" y="206650"/>
            <a:ext cx="6062049" cy="45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/>
          <p:nvPr>
            <p:ph type="ctrTitle"/>
          </p:nvPr>
        </p:nvSpPr>
        <p:spPr>
          <a:xfrm>
            <a:off x="3044700" y="1212680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Questions?</a:t>
            </a:r>
            <a:endParaRPr sz="4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Medical Balloon?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225225"/>
            <a:ext cx="4406700" cy="37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Medical balloons are used in a minimally invasive procedure called an “Angioplasty”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They are inserted into an artery in order to restore </a:t>
            </a:r>
            <a:r>
              <a:rPr lang="en"/>
              <a:t>blood flow by either widening the passage or by expanding a stent mesh into the desired location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Can come in various shapes and sizes according to what application they will be made for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975" y="2377003"/>
            <a:ext cx="3433450" cy="25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550" y="130975"/>
            <a:ext cx="2403325" cy="221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Requirements and Reasoning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400750" y="1191825"/>
            <a:ext cx="8632800" cy="3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machine will need to accomplish the following tasks</a:t>
            </a:r>
            <a:endParaRPr sz="1100"/>
          </a:p>
          <a:p>
            <a:pPr indent="-330200" lvl="1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Pressurize a plastic extrusion up to 300 psi	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Apply up to 150 lbs of axial force with minimal slippage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Test unexpanded diameters of .02-.625”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Measure expanded diameters up to 2.5”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Control the temperature of a 2 inch length of extrusion up to 250°F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Output diameter measurement in an easy to read format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" sz="1600"/>
              <a:t>Output temperature measurement in an easy to read format</a:t>
            </a:r>
            <a:endParaRPr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Design/Decision Making Process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225225"/>
            <a:ext cx="8520600" cy="13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Based off the project description and meetings with Poba engineers, the overall function of the device was broken down into a few subsystems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team examined existing machinery at Poba Medical to see how they performed similar functions to each subsystem</a:t>
            </a: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914200" y="2622025"/>
            <a:ext cx="82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Axial Loading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2613338" y="2622025"/>
            <a:ext cx="117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Temperature Control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4664075" y="2607625"/>
            <a:ext cx="133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Diameter Measurement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6921650" y="2700025"/>
            <a:ext cx="143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Clamping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800" y="3176125"/>
            <a:ext cx="1486499" cy="13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22154" l="0" r="0" t="27732"/>
          <a:stretch/>
        </p:blipFill>
        <p:spPr>
          <a:xfrm>
            <a:off x="4261425" y="3176125"/>
            <a:ext cx="2141500" cy="10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5">
            <a:alphaModFix/>
          </a:blip>
          <a:srcRect b="22539" l="0" r="27293" t="48692"/>
          <a:stretch/>
        </p:blipFill>
        <p:spPr>
          <a:xfrm>
            <a:off x="6589000" y="3069325"/>
            <a:ext cx="1769350" cy="14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6">
            <a:alphaModFix/>
          </a:blip>
          <a:srcRect b="16016" l="0" r="0" t="13610"/>
          <a:stretch/>
        </p:blipFill>
        <p:spPr>
          <a:xfrm>
            <a:off x="738400" y="3161725"/>
            <a:ext cx="1175399" cy="174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Design/Decision Making Process</a:t>
            </a:r>
            <a:endParaRPr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morphological matrix was used to generate designs that seemed to meet all of the design requirements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team then performed a series of engineering analyses to quantitatively verify that the design would meet the requirements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600" y="2776250"/>
            <a:ext cx="1909217" cy="19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b="0" l="12863" r="44740" t="0"/>
          <a:stretch/>
        </p:blipFill>
        <p:spPr>
          <a:xfrm>
            <a:off x="3457016" y="2861900"/>
            <a:ext cx="2229950" cy="7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5">
            <a:alphaModFix/>
          </a:blip>
          <a:srcRect b="0" l="41038" r="39904" t="0"/>
          <a:stretch/>
        </p:blipFill>
        <p:spPr>
          <a:xfrm>
            <a:off x="3728362" y="3627225"/>
            <a:ext cx="1687264" cy="7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6">
            <a:alphaModFix/>
          </a:blip>
          <a:srcRect b="5378" l="17140" r="22549" t="10446"/>
          <a:stretch/>
        </p:blipFill>
        <p:spPr>
          <a:xfrm>
            <a:off x="6017725" y="2560850"/>
            <a:ext cx="2229950" cy="233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841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Designs </a:t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0513" y="3104925"/>
            <a:ext cx="4636499" cy="1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b="6147" l="4120" r="5127" t="0"/>
          <a:stretch/>
        </p:blipFill>
        <p:spPr>
          <a:xfrm>
            <a:off x="4762600" y="564713"/>
            <a:ext cx="3772325" cy="21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275" y="951375"/>
            <a:ext cx="4316745" cy="21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6">
            <a:alphaModFix/>
          </a:blip>
          <a:srcRect b="0" l="0" r="1623" t="0"/>
          <a:stretch/>
        </p:blipFill>
        <p:spPr>
          <a:xfrm>
            <a:off x="582100" y="3253525"/>
            <a:ext cx="2981326" cy="173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 - Overview</a:t>
            </a:r>
            <a:endParaRPr/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311700" y="1147225"/>
            <a:ext cx="4797300" cy="37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150 Lbf </a:t>
            </a:r>
            <a:r>
              <a:rPr lang="en" u="sng"/>
              <a:t>Axial Loading</a:t>
            </a:r>
            <a:r>
              <a:rPr lang="en"/>
              <a:t>: Nema-34 Stepper motor driving a ball screw that drives a carriage with a clamp attached</a:t>
            </a:r>
            <a:endParaRPr/>
          </a:p>
          <a:p>
            <a:pPr indent="-30003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This is what “Stretches” the extrusion so that a balloon can form in the heated area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250 F Temperature Control</a:t>
            </a:r>
            <a:r>
              <a:rPr lang="en"/>
              <a:t>:  Omega AHP-5051 duct heater supplying hot air which flows around the extrusions through a custom nozzle</a:t>
            </a:r>
            <a:endParaRPr/>
          </a:p>
          <a:p>
            <a:pPr indent="-30003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This softens a 2” section of the extrusion so that the pressurized nitrogen can inflate 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Up To 2.5” Diameter Measurement</a:t>
            </a:r>
            <a:r>
              <a:rPr lang="en"/>
              <a:t>: Keyence LS-7070 Laser Micrometer</a:t>
            </a:r>
            <a:endParaRPr/>
          </a:p>
          <a:p>
            <a:pPr indent="-30003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This devices travels along a linear guide rail so that it can measure the profile and record its size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Clamping:</a:t>
            </a:r>
            <a:r>
              <a:rPr lang="en"/>
              <a:t> Bimba Pneumatic Clamps</a:t>
            </a:r>
            <a:endParaRPr/>
          </a:p>
          <a:p>
            <a:pPr indent="-30003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One end of the extrusion is “sealed off” while the other end is pressurized and held in place</a:t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4330" l="18188" r="26138" t="10750"/>
          <a:stretch/>
        </p:blipFill>
        <p:spPr>
          <a:xfrm>
            <a:off x="5064550" y="353750"/>
            <a:ext cx="3696900" cy="436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3381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 - Axial Loading System Description</a:t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11700" y="1225225"/>
            <a:ext cx="6131700" cy="3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Axial Load is supplied by a Nema-34 stepper motor driving a ball screw, which is driving a </a:t>
            </a:r>
            <a:r>
              <a:rPr lang="en" sz="1600"/>
              <a:t>carriage</a:t>
            </a:r>
            <a:r>
              <a:rPr lang="en" sz="1600"/>
              <a:t> attached to a pneumatic clamp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Ball Screw mounts are CNC milled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Pneumatic</a:t>
            </a:r>
            <a:r>
              <a:rPr lang="en" sz="1600"/>
              <a:t> clamp will clamp on to balloon so when system is activated balloon will be stretched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Motor is run by a driver-arduino setup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Motor will apply a 1:1.5 gear ratio, both spacing the ball screw favorably and applying more axial force to the extrusion </a:t>
            </a:r>
            <a:endParaRPr sz="1600"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4600" y="1121387"/>
            <a:ext cx="1654725" cy="349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